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8" r:id="rId2"/>
    <p:sldId id="337" r:id="rId3"/>
    <p:sldId id="335" r:id="rId4"/>
    <p:sldId id="260" r:id="rId5"/>
    <p:sldId id="262" r:id="rId6"/>
    <p:sldId id="287" r:id="rId7"/>
    <p:sldId id="264" r:id="rId8"/>
    <p:sldId id="266" r:id="rId9"/>
    <p:sldId id="274" r:id="rId10"/>
    <p:sldId id="281" r:id="rId11"/>
    <p:sldId id="270" r:id="rId12"/>
    <p:sldId id="285" r:id="rId13"/>
    <p:sldId id="276" r:id="rId14"/>
    <p:sldId id="279" r:id="rId15"/>
    <p:sldId id="289" r:id="rId16"/>
    <p:sldId id="291" r:id="rId17"/>
    <p:sldId id="293" r:id="rId18"/>
    <p:sldId id="294" r:id="rId19"/>
    <p:sldId id="296" r:id="rId20"/>
    <p:sldId id="298" r:id="rId21"/>
    <p:sldId id="310" r:id="rId22"/>
    <p:sldId id="306" r:id="rId23"/>
    <p:sldId id="312" r:id="rId24"/>
    <p:sldId id="315" r:id="rId25"/>
    <p:sldId id="326" r:id="rId26"/>
    <p:sldId id="328" r:id="rId27"/>
    <p:sldId id="321" r:id="rId28"/>
    <p:sldId id="323" r:id="rId29"/>
    <p:sldId id="329" r:id="rId30"/>
    <p:sldId id="32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737" autoAdjust="0"/>
  </p:normalViewPr>
  <p:slideViewPr>
    <p:cSldViewPr>
      <p:cViewPr>
        <p:scale>
          <a:sx n="100" d="100"/>
          <a:sy n="100" d="100"/>
        </p:scale>
        <p:origin x="-194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5B12B-715B-4A26-8DAA-F8995F5C13C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CAB8-0975-4CC9-BFD4-6773C09C7A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CAB8-0975-4CC9-BFD4-6773C09C7A1F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6610-C86D-47DA-BC18-C87DF93FF721}" type="datetimeFigureOut">
              <a:rPr lang="it-IT" smtClean="0"/>
              <a:pPr/>
              <a:t>10/05/2023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DEEE-CC5B-4FFD-B01D-34C09D660D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ristarco2014@yahoo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Istituto Istruzione Superiore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Guglielmo Marconi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Civitavecchia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/>
          <a:lstStyle/>
          <a:p>
            <a:endParaRPr lang="it-IT" dirty="0" smtClean="0"/>
          </a:p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Notte Bianca al Marconi </a:t>
            </a:r>
          </a:p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it-IT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Maggio </a:t>
            </a:r>
            <a:r>
              <a:rPr lang="it-IT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1142984"/>
            <a:ext cx="7472386" cy="37862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cdn.britannica.com/50/62650-050-48297E80/Diagram-Stonehenge-c-1550-b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51866" cy="426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1142984"/>
            <a:ext cx="7472386" cy="37862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Sole sorge al solstizio </a:t>
            </a:r>
            <a:r>
              <a:rPr lang="it-IT" dirty="0" err="1" smtClean="0">
                <a:solidFill>
                  <a:srgbClr val="002060"/>
                </a:solidFill>
              </a:rPr>
              <a:t>inv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Stonehenge Solstizio - Fotografie stock e altre immagini di Solstizio  d'estate - Solstizio d'estate, Stonehenge, Paganesimo - iStoc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524265" cy="22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072361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78581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it-IT" sz="3800" b="1" dirty="0" smtClean="0">
                <a:solidFill>
                  <a:srgbClr val="C00000"/>
                </a:solidFill>
              </a:rPr>
              <a:t>Stonehenge– cerchio esterno 56 buche</a:t>
            </a:r>
            <a:endParaRPr lang="it-IT" sz="38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s://digilander.libero.it/icdeamicis/st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572428" cy="483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1142984"/>
            <a:ext cx="7472386" cy="378621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Stonehenge Solstizio - Fotografie stock e altre immagini di Solstizio  d'estate - Solstizio d'estate, Stonehenge, Paganesimo - iStoc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00306"/>
            <a:ext cx="3524265" cy="22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stonehenge schema corretto ulti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8" y="1400174"/>
            <a:ext cx="8917048" cy="46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78647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/>
              <a:t>Verso l’esterno</a:t>
            </a:r>
          </a:p>
          <a:p>
            <a:endParaRPr lang="it-IT" b="1" dirty="0" smtClean="0"/>
          </a:p>
          <a:p>
            <a:r>
              <a:rPr lang="it-IT" b="1" dirty="0" smtClean="0"/>
              <a:t>viale principale </a:t>
            </a:r>
            <a:r>
              <a:rPr lang="it-IT" dirty="0" smtClean="0"/>
              <a:t>lungo 100 largo 12 m</a:t>
            </a:r>
          </a:p>
          <a:p>
            <a:endParaRPr lang="it-IT" dirty="0" smtClean="0"/>
          </a:p>
          <a:p>
            <a:r>
              <a:rPr lang="it-IT" b="1" dirty="0" smtClean="0"/>
              <a:t>la pietra tallone </a:t>
            </a:r>
            <a:r>
              <a:rPr lang="it-IT" dirty="0" smtClean="0"/>
              <a:t>alta 6 metri il riferimento per il passaggio dei raggi del Sole</a:t>
            </a:r>
          </a:p>
          <a:p>
            <a:endParaRPr lang="it-IT" dirty="0" smtClean="0"/>
          </a:p>
          <a:p>
            <a:r>
              <a:rPr lang="it-IT" b="1" dirty="0" smtClean="0"/>
              <a:t>un terrapieno </a:t>
            </a:r>
            <a:r>
              <a:rPr lang="it-IT" dirty="0" smtClean="0"/>
              <a:t>del diametro di 100 metri profondo circa 2 metri</a:t>
            </a:r>
          </a:p>
          <a:p>
            <a:endParaRPr lang="it-IT" dirty="0" smtClean="0"/>
          </a:p>
          <a:p>
            <a:r>
              <a:rPr lang="it-IT" b="1" dirty="0" smtClean="0"/>
              <a:t>un cerchio prossimo al terrapieno con 56 buche </a:t>
            </a:r>
            <a:r>
              <a:rPr lang="it-IT" dirty="0" smtClean="0"/>
              <a:t>di diametro pari a 2 metri e profonde 1 metro</a:t>
            </a:r>
          </a:p>
          <a:p>
            <a:endParaRPr lang="it-IT" dirty="0" smtClean="0"/>
          </a:p>
          <a:p>
            <a:r>
              <a:rPr lang="it-IT" b="1" dirty="0" smtClean="0"/>
              <a:t>2 cerchi di 30 buche </a:t>
            </a:r>
            <a:r>
              <a:rPr lang="it-IT" dirty="0" smtClean="0"/>
              <a:t>ognuno posti oltre il cerchio di </a:t>
            </a:r>
            <a:r>
              <a:rPr lang="it-IT" b="1" dirty="0" smtClean="0"/>
              <a:t>Sarsen</a:t>
            </a:r>
            <a:r>
              <a:rPr lang="it-IT" dirty="0" smtClean="0"/>
              <a:t>, forse costituite da pietre azzurre poi tolte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64360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Verso l’interno</a:t>
            </a:r>
          </a:p>
          <a:p>
            <a:pPr>
              <a:buNone/>
            </a:pPr>
            <a:endParaRPr lang="it-IT" b="1" dirty="0" smtClean="0"/>
          </a:p>
          <a:p>
            <a:r>
              <a:rPr lang="it-IT" b="1" dirty="0" smtClean="0"/>
              <a:t>il cerchio di Sarsen </a:t>
            </a:r>
            <a:r>
              <a:rPr lang="it-IT" dirty="0" smtClean="0"/>
              <a:t>largo 29,5 metri costituito da 30 pietre alte 5 metri (29 da 5 metri e una da 2,5 metri)</a:t>
            </a:r>
          </a:p>
          <a:p>
            <a:r>
              <a:rPr lang="it-IT" b="1" dirty="0" smtClean="0"/>
              <a:t>un cerchio di pietre azzurre </a:t>
            </a:r>
            <a:r>
              <a:rPr lang="it-IT" dirty="0" smtClean="0"/>
              <a:t>all'interno del cerchio di Sarsen</a:t>
            </a:r>
          </a:p>
          <a:p>
            <a:r>
              <a:rPr lang="it-IT" b="1" dirty="0" smtClean="0"/>
              <a:t>il ferro di cavallo </a:t>
            </a:r>
            <a:r>
              <a:rPr lang="it-IT" dirty="0" smtClean="0"/>
              <a:t>al centro con 5 triliti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pietra alta</a:t>
            </a:r>
            <a:r>
              <a:rPr lang="it-IT" dirty="0" smtClean="0"/>
              <a:t>, quasi centrale </a:t>
            </a:r>
          </a:p>
          <a:p>
            <a:r>
              <a:rPr lang="it-IT" b="1" dirty="0" smtClean="0"/>
              <a:t>l'asse del sorgere del Sole </a:t>
            </a:r>
            <a:r>
              <a:rPr lang="it-IT" dirty="0" smtClean="0"/>
              <a:t>con un angolo di 41° con l'asse Nord Sud (azimuth di 49° al 21 Giugno, angolo desunto dall'autore)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lnSpcReduction="10000"/>
          </a:bodyPr>
          <a:lstStyle/>
          <a:p>
            <a:r>
              <a:rPr lang="it-IT" sz="3600" b="1" dirty="0" smtClean="0"/>
              <a:t>Conoscenze astronomiche</a:t>
            </a:r>
          </a:p>
          <a:p>
            <a:endParaRPr lang="it-IT" b="1" dirty="0" smtClean="0"/>
          </a:p>
          <a:p>
            <a:r>
              <a:rPr lang="it-IT" dirty="0" smtClean="0"/>
              <a:t>Ciclo solare 365 giorni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Ciclo fasi lunari 29,5 gg</a:t>
            </a:r>
          </a:p>
          <a:p>
            <a:endParaRPr lang="it-IT" dirty="0" smtClean="0"/>
          </a:p>
          <a:p>
            <a:r>
              <a:rPr lang="it-IT" dirty="0" smtClean="0"/>
              <a:t>Ciclo lunare siderale 27,3 gg</a:t>
            </a:r>
          </a:p>
          <a:p>
            <a:endParaRPr lang="it-IT" dirty="0" smtClean="0"/>
          </a:p>
          <a:p>
            <a:r>
              <a:rPr lang="it-IT" dirty="0" smtClean="0"/>
              <a:t>Ciclo retrogradazione dei nodi lunari 18,6 anni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fontScale="92500" lnSpcReduction="10000"/>
          </a:bodyPr>
          <a:lstStyle/>
          <a:p>
            <a:r>
              <a:rPr lang="it-IT" sz="3900" b="1" dirty="0" smtClean="0"/>
              <a:t>Solstizio estivo 20 - 21 Giugno</a:t>
            </a:r>
          </a:p>
          <a:p>
            <a:endParaRPr lang="it-IT" b="1" dirty="0" smtClean="0"/>
          </a:p>
          <a:p>
            <a:r>
              <a:rPr lang="it-IT" dirty="0" smtClean="0"/>
              <a:t>Sole sorge 3:52  - tramonta 20:26</a:t>
            </a:r>
          </a:p>
          <a:p>
            <a:endParaRPr lang="it-IT" dirty="0" smtClean="0"/>
          </a:p>
          <a:p>
            <a:r>
              <a:rPr lang="it-IT" dirty="0" smtClean="0"/>
              <a:t>azimuth al sorgere 49° - azimut al tramonto 311°</a:t>
            </a:r>
          </a:p>
          <a:p>
            <a:endParaRPr lang="it-IT" dirty="0" smtClean="0"/>
          </a:p>
          <a:p>
            <a:r>
              <a:rPr lang="it-IT" dirty="0" smtClean="0"/>
              <a:t>durata giorno 16 h </a:t>
            </a:r>
            <a:r>
              <a:rPr lang="it-IT" dirty="0" err="1" smtClean="0"/>
              <a:t>34</a:t>
            </a:r>
            <a:r>
              <a:rPr lang="it-IT" dirty="0" smtClean="0"/>
              <a:t>‘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massima altezza: 62°</a:t>
            </a:r>
          </a:p>
          <a:p>
            <a:endParaRPr lang="it-IT" dirty="0" smtClean="0"/>
          </a:p>
          <a:p>
            <a:endParaRPr lang="it-IT" b="1" dirty="0" smtClean="0"/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lnSpcReduction="10000"/>
          </a:bodyPr>
          <a:lstStyle/>
          <a:p>
            <a:r>
              <a:rPr lang="it-IT" sz="3600" b="1" dirty="0" smtClean="0"/>
              <a:t>Stonehenge astronomica</a:t>
            </a:r>
          </a:p>
          <a:p>
            <a:endParaRPr lang="it-IT" b="1" dirty="0" smtClean="0"/>
          </a:p>
          <a:p>
            <a:r>
              <a:rPr lang="it-IT" dirty="0" smtClean="0"/>
              <a:t>56 buche -&gt; 28 gg </a:t>
            </a:r>
          </a:p>
          <a:p>
            <a:endParaRPr lang="it-IT" dirty="0" smtClean="0"/>
          </a:p>
          <a:p>
            <a:r>
              <a:rPr lang="it-IT" dirty="0" smtClean="0"/>
              <a:t>2 buche 1 giorno (luce/notte)</a:t>
            </a:r>
          </a:p>
          <a:p>
            <a:endParaRPr lang="it-IT" dirty="0" smtClean="0"/>
          </a:p>
          <a:p>
            <a:r>
              <a:rPr lang="it-IT" dirty="0" smtClean="0"/>
              <a:t>30 colonne Sarsen -&gt; 29,5 giorni ciclo fasi</a:t>
            </a:r>
          </a:p>
          <a:p>
            <a:endParaRPr lang="it-IT" dirty="0" smtClean="0"/>
          </a:p>
          <a:p>
            <a:r>
              <a:rPr lang="it-IT" dirty="0" smtClean="0"/>
              <a:t>Sole nel trilito centrale -&gt; 365 gg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lnSpcReduction="10000"/>
          </a:bodyPr>
          <a:lstStyle/>
          <a:p>
            <a:r>
              <a:rPr lang="it-IT" sz="3600" b="1" dirty="0" smtClean="0"/>
              <a:t>Stonehenge un calendario civile</a:t>
            </a:r>
          </a:p>
          <a:p>
            <a:endParaRPr lang="it-IT" b="1" dirty="0" smtClean="0"/>
          </a:p>
          <a:p>
            <a:r>
              <a:rPr lang="it-IT" i="1" dirty="0" smtClean="0"/>
              <a:t>Numeri pari</a:t>
            </a:r>
          </a:p>
          <a:p>
            <a:pPr>
              <a:buNone/>
            </a:pPr>
            <a:endParaRPr lang="it-IT" b="1" dirty="0" smtClean="0"/>
          </a:p>
          <a:p>
            <a:r>
              <a:rPr lang="it-IT" dirty="0" smtClean="0"/>
              <a:t>28 = 1,5 x 18,6 = (29,5 + 27,3)/2   circa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364/28 = 13</a:t>
            </a:r>
          </a:p>
          <a:p>
            <a:endParaRPr lang="it-IT" dirty="0" smtClean="0"/>
          </a:p>
          <a:p>
            <a:r>
              <a:rPr lang="it-IT" dirty="0" smtClean="0"/>
              <a:t>364 + 1 =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4400" dirty="0" smtClean="0"/>
              <a:t>                 </a:t>
            </a:r>
          </a:p>
          <a:p>
            <a:pPr algn="ctr">
              <a:buNone/>
            </a:pPr>
            <a:r>
              <a:rPr lang="it-IT" sz="4400" b="1" dirty="0" smtClean="0"/>
              <a:t> </a:t>
            </a:r>
            <a:r>
              <a:rPr lang="it-IT" sz="3600" b="1" dirty="0" smtClean="0">
                <a:solidFill>
                  <a:srgbClr val="C00000"/>
                </a:solidFill>
              </a:rPr>
              <a:t>     </a:t>
            </a:r>
            <a:r>
              <a:rPr lang="it-IT" sz="4400" b="1" dirty="0" smtClean="0">
                <a:solidFill>
                  <a:srgbClr val="0070C0"/>
                </a:solidFill>
              </a:rPr>
              <a:t>INTERNETASTRONOMIA.IT          </a:t>
            </a:r>
            <a:endParaRPr lang="it-IT" sz="4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4400" dirty="0" smtClean="0">
                <a:solidFill>
                  <a:srgbClr val="0070C0"/>
                </a:solidFill>
              </a:rPr>
              <a:t> </a:t>
            </a:r>
          </a:p>
          <a:p>
            <a:pPr algn="ctr">
              <a:buNone/>
            </a:pPr>
            <a:r>
              <a:rPr lang="it-IT" sz="2600" b="1" dirty="0" smtClean="0">
                <a:solidFill>
                  <a:srgbClr val="0070C0"/>
                </a:solidFill>
              </a:rPr>
              <a:t>ASTRONOMIA  COSMOLOGIA  TELESCOPI  FOTOGRAFIA</a:t>
            </a:r>
            <a:endParaRPr lang="it-IT" sz="2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2600" dirty="0" smtClean="0">
                <a:solidFill>
                  <a:srgbClr val="0070C0"/>
                </a:solidFill>
              </a:rPr>
              <a:t> </a:t>
            </a:r>
          </a:p>
          <a:p>
            <a:pPr algn="ctr">
              <a:buNone/>
            </a:pPr>
            <a:r>
              <a:rPr lang="it-IT" sz="4200" dirty="0" smtClean="0">
                <a:solidFill>
                  <a:srgbClr val="0070C0"/>
                </a:solidFill>
              </a:rPr>
              <a:t>per astrofili, studenti, docenti</a:t>
            </a:r>
          </a:p>
          <a:p>
            <a:pPr algn="ctr">
              <a:buNone/>
            </a:pPr>
            <a:endParaRPr lang="it-IT" sz="4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2900" u="sng" dirty="0" smtClean="0">
                <a:solidFill>
                  <a:srgbClr val="0070C0"/>
                </a:solidFill>
                <a:hlinkClick r:id="rId2"/>
              </a:rPr>
              <a:t>www.internetastronomia.it </a:t>
            </a:r>
          </a:p>
          <a:p>
            <a:pPr algn="ctr">
              <a:buNone/>
            </a:pPr>
            <a:endParaRPr lang="it-IT" sz="2900" u="sng" dirty="0" smtClean="0">
              <a:solidFill>
                <a:srgbClr val="0070C0"/>
              </a:solidFill>
              <a:hlinkClick r:id="rId2"/>
            </a:endParaRPr>
          </a:p>
          <a:p>
            <a:pPr algn="ctr">
              <a:buNone/>
            </a:pPr>
            <a:r>
              <a:rPr lang="it-IT" sz="2900" u="sng" dirty="0" smtClean="0">
                <a:solidFill>
                  <a:srgbClr val="0070C0"/>
                </a:solidFill>
                <a:hlinkClick r:id="rId2"/>
              </a:rPr>
              <a:t>aristarco2014@yahoo.com</a:t>
            </a:r>
            <a:r>
              <a:rPr lang="it-IT" sz="2900" dirty="0" smtClean="0">
                <a:solidFill>
                  <a:srgbClr val="0070C0"/>
                </a:solidFill>
              </a:rPr>
              <a:t>  </a:t>
            </a:r>
          </a:p>
          <a:p>
            <a:pPr algn="ctr">
              <a:buNone/>
            </a:pPr>
            <a:endParaRPr lang="it-IT" sz="4300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  <a:latin typeface="Garamond" pitchFamily="18" charset="0"/>
            </a:endParaRPr>
          </a:p>
          <a:p>
            <a:pPr algn="ctr">
              <a:buNone/>
            </a:pPr>
            <a:endParaRPr lang="it-IT" sz="20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lnSpcReduction="10000"/>
          </a:bodyPr>
          <a:lstStyle/>
          <a:p>
            <a:r>
              <a:rPr lang="it-IT" sz="3600" b="1" dirty="0" smtClean="0"/>
              <a:t>Stonehenge un calendario civile</a:t>
            </a:r>
          </a:p>
          <a:p>
            <a:endParaRPr lang="it-IT" b="1" dirty="0" smtClean="0"/>
          </a:p>
          <a:p>
            <a:pPr>
              <a:buNone/>
            </a:pPr>
            <a:r>
              <a:rPr lang="it-IT" dirty="0" smtClean="0"/>
              <a:t>13 mesi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28 giorni/mese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13 x 28 = 364 gg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Ciclo 364 + 1 =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500042"/>
            <a:ext cx="7472386" cy="92869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5100" b="1" dirty="0" smtClean="0">
                <a:solidFill>
                  <a:srgbClr val="C00000"/>
                </a:solidFill>
              </a:rPr>
              <a:t>       Callanish Isole Ebridi Scozia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Callanish on the Isle of Lewis is 13 metres (43 feet) in diameter with a long stone avenue running north-southwards (southwards is towards the circle) and single long stone rows radiating outwards towards the other three cardinal points. Image credit: Gail Higginbottom &amp; Roger Clay / RCAHM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500042"/>
            <a:ext cx="7472386" cy="8572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r>
              <a:rPr lang="it-IT" sz="3900" b="1" dirty="0" smtClean="0"/>
              <a:t>Callanish Isole Ebridi Scozia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627716"/>
            <a:ext cx="5273674" cy="458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0"/>
            <a:ext cx="7472386" cy="9286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3500" b="1" dirty="0" smtClean="0"/>
              <a:t>Callanish Isole Ebridi Scozia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57229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3600" b="1" dirty="0" smtClean="0"/>
              <a:t>Callanish un calendario civile</a:t>
            </a:r>
          </a:p>
          <a:p>
            <a:endParaRPr lang="it-IT" b="1" dirty="0" smtClean="0"/>
          </a:p>
          <a:p>
            <a:pPr>
              <a:buNone/>
            </a:pPr>
            <a:r>
              <a:rPr lang="it-IT" dirty="0" smtClean="0"/>
              <a:t>13 mesi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28 giorni/mese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13 x 28 = 364 gg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Ciclo 364 + 1 =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285728"/>
            <a:ext cx="7901014" cy="135732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14400" b="1" dirty="0" smtClean="0">
                <a:solidFill>
                  <a:srgbClr val="C00000"/>
                </a:solidFill>
              </a:rPr>
              <a:t>Carnac Bretagna Francia</a:t>
            </a:r>
          </a:p>
          <a:p>
            <a:pPr algn="ctr">
              <a:buNone/>
            </a:pPr>
            <a:r>
              <a:rPr lang="it-IT" sz="14400" b="1" dirty="0" smtClean="0">
                <a:solidFill>
                  <a:srgbClr val="C00000"/>
                </a:solidFill>
              </a:rPr>
              <a:t>3000 Menhir</a:t>
            </a:r>
            <a:endParaRPr lang="it-IT" sz="1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Mégalithes Carn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929222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142852"/>
            <a:ext cx="7901014" cy="12858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14400" b="1" dirty="0" smtClean="0">
                <a:solidFill>
                  <a:srgbClr val="C00000"/>
                </a:solidFill>
              </a:rPr>
              <a:t>Carnac Bretagna Francia</a:t>
            </a:r>
          </a:p>
          <a:p>
            <a:pPr algn="ctr">
              <a:buNone/>
            </a:pPr>
            <a:r>
              <a:rPr lang="it-IT" sz="14400" b="1" dirty="0" smtClean="0">
                <a:solidFill>
                  <a:srgbClr val="C00000"/>
                </a:solidFill>
              </a:rPr>
              <a:t>3000 Menhir</a:t>
            </a:r>
            <a:endParaRPr lang="it-IT" sz="14400" b="1" dirty="0">
              <a:solidFill>
                <a:srgbClr val="C00000"/>
              </a:solidFill>
            </a:endParaRPr>
          </a:p>
        </p:txBody>
      </p:sp>
      <p:pic>
        <p:nvPicPr>
          <p:cNvPr id="43012" name="Picture 4" descr="http://1.bp.blogspot.com/-PfUQsWVNEPg/VqnuBbQgIZI/AAAAAAAANN0/xxL1Bn_HbAw/s1600/DSC_0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142852"/>
            <a:ext cx="7472386" cy="10001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200" b="1" dirty="0" smtClean="0">
                <a:solidFill>
                  <a:srgbClr val="002060"/>
                </a:solidFill>
              </a:rPr>
              <a:t>Carnac Bretagna Francia</a:t>
            </a:r>
            <a:endParaRPr lang="it-IT" sz="4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carnac schema corretto ulti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14422"/>
            <a:ext cx="7429552" cy="549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857232"/>
            <a:ext cx="8215370" cy="5000660"/>
          </a:xfrm>
        </p:spPr>
        <p:txBody>
          <a:bodyPr>
            <a:normAutofit fontScale="92500" lnSpcReduction="20000"/>
          </a:bodyPr>
          <a:lstStyle/>
          <a:p>
            <a:r>
              <a:rPr lang="it-IT" sz="3600" b="1" dirty="0" smtClean="0"/>
              <a:t>Carnac un calendario civile</a:t>
            </a:r>
          </a:p>
          <a:p>
            <a:r>
              <a:rPr lang="it-IT" sz="3600" b="1" dirty="0" smtClean="0"/>
              <a:t> (calcoli </a:t>
            </a:r>
            <a:r>
              <a:rPr lang="it-IT" sz="3600" b="1" dirty="0" err="1" smtClean="0"/>
              <a:t>n.menhir</a:t>
            </a:r>
            <a:r>
              <a:rPr lang="it-IT" sz="3600" b="1" dirty="0" smtClean="0"/>
              <a:t>, file, ecc.)</a:t>
            </a:r>
          </a:p>
          <a:p>
            <a:endParaRPr lang="it-IT" b="1" dirty="0" smtClean="0"/>
          </a:p>
          <a:p>
            <a:pPr>
              <a:buNone/>
            </a:pPr>
            <a:r>
              <a:rPr lang="it-IT" dirty="0" smtClean="0"/>
              <a:t>13 mesi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28 giorni/mese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13 x 28 = 364 gg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Ciclo 364 + 1 = 365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Ringraziamenti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solidFill>
                  <a:srgbClr val="0070C0"/>
                </a:solidFill>
              </a:rPr>
              <a:t>Istituto  Marconi</a:t>
            </a:r>
          </a:p>
          <a:p>
            <a:pPr>
              <a:buNone/>
            </a:pPr>
            <a:r>
              <a:rPr lang="it-IT" sz="3600" dirty="0" smtClean="0">
                <a:solidFill>
                  <a:srgbClr val="0070C0"/>
                </a:solidFill>
              </a:rPr>
              <a:t>Astrofisica Marina </a:t>
            </a:r>
            <a:r>
              <a:rPr lang="it-IT" sz="3600" dirty="0" err="1" smtClean="0">
                <a:solidFill>
                  <a:srgbClr val="0070C0"/>
                </a:solidFill>
              </a:rPr>
              <a:t>Nannurelli</a:t>
            </a:r>
            <a:endParaRPr lang="it-IT" sz="3600" dirty="0" smtClean="0">
              <a:solidFill>
                <a:srgbClr val="0070C0"/>
              </a:solidFill>
            </a:endParaRPr>
          </a:p>
          <a:p>
            <a:endParaRPr lang="it-IT" sz="36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sz="3600" dirty="0" smtClean="0">
                <a:solidFill>
                  <a:srgbClr val="0070C0"/>
                </a:solidFill>
              </a:rPr>
              <a:t>Radio </a:t>
            </a:r>
            <a:r>
              <a:rPr lang="it-IT" sz="3600" dirty="0" err="1" smtClean="0">
                <a:solidFill>
                  <a:srgbClr val="0070C0"/>
                </a:solidFill>
              </a:rPr>
              <a:t>Blue</a:t>
            </a:r>
            <a:r>
              <a:rPr lang="it-IT" sz="3600" dirty="0" smtClean="0">
                <a:solidFill>
                  <a:srgbClr val="0070C0"/>
                </a:solidFill>
              </a:rPr>
              <a:t> Point 104,800 </a:t>
            </a:r>
            <a:r>
              <a:rPr lang="it-IT" sz="3600" dirty="0" err="1" smtClean="0">
                <a:solidFill>
                  <a:srgbClr val="0070C0"/>
                </a:solidFill>
              </a:rPr>
              <a:t>Mhz</a:t>
            </a:r>
            <a:r>
              <a:rPr lang="it-IT" sz="3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it-IT" sz="3600" dirty="0" smtClean="0">
                <a:solidFill>
                  <a:srgbClr val="0070C0"/>
                </a:solidFill>
              </a:rPr>
              <a:t>Redattrice Maria Letizia La Noce</a:t>
            </a:r>
            <a:endParaRPr lang="it-IT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071546"/>
            <a:ext cx="8429684" cy="47149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300" b="1" dirty="0" smtClean="0">
                <a:solidFill>
                  <a:srgbClr val="0070C0"/>
                </a:solidFill>
              </a:rPr>
              <a:t>UN CALENDARIO NEOLITICO CIVILE?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sz="4800" dirty="0" smtClean="0">
                <a:solidFill>
                  <a:srgbClr val="0070C0"/>
                </a:solidFill>
              </a:rPr>
              <a:t>Stonehenge – Callanish </a:t>
            </a:r>
          </a:p>
          <a:p>
            <a:pPr algn="ctr">
              <a:buNone/>
            </a:pPr>
            <a:r>
              <a:rPr lang="it-IT" sz="4800" dirty="0" smtClean="0">
                <a:solidFill>
                  <a:srgbClr val="0070C0"/>
                </a:solidFill>
              </a:rPr>
              <a:t>Carnac</a:t>
            </a:r>
          </a:p>
          <a:p>
            <a:pPr algn="ctr">
              <a:buNone/>
            </a:pPr>
            <a:endParaRPr lang="it-IT" sz="4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4300" dirty="0" smtClean="0">
                <a:solidFill>
                  <a:srgbClr val="0070C0"/>
                </a:solidFill>
              </a:rPr>
              <a:t>Siti megalitici</a:t>
            </a:r>
          </a:p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Ing. Carlo Rossi di </a:t>
            </a:r>
            <a:r>
              <a:rPr lang="it-IT" sz="2000" dirty="0" err="1" smtClean="0">
                <a:solidFill>
                  <a:srgbClr val="FF0000"/>
                </a:solidFill>
              </a:rPr>
              <a:t>Internetastronomia.it</a:t>
            </a:r>
            <a:endParaRPr lang="it-IT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6000" dirty="0" smtClean="0"/>
              <a:t>              </a:t>
            </a:r>
          </a:p>
          <a:p>
            <a:pPr>
              <a:buNone/>
            </a:pPr>
            <a:r>
              <a:rPr lang="it-IT" sz="6000" dirty="0" smtClean="0"/>
              <a:t>                </a:t>
            </a:r>
            <a:r>
              <a:rPr lang="it-IT" sz="6000" dirty="0" smtClean="0">
                <a:solidFill>
                  <a:srgbClr val="0070C0"/>
                </a:solidFill>
              </a:rPr>
              <a:t>Fine</a:t>
            </a:r>
            <a:endParaRPr lang="it-IT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1436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it-IT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Approfondimenti:</a:t>
            </a:r>
          </a:p>
          <a:p>
            <a:pPr algn="ctr">
              <a:buNone/>
            </a:pPr>
            <a:endParaRPr lang="it-IT" sz="64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it-IT" sz="14400" u="sng" dirty="0" smtClean="0">
                <a:solidFill>
                  <a:srgbClr val="0070C0"/>
                </a:solidFill>
                <a:latin typeface="+mj-lt"/>
              </a:rPr>
              <a:t>- www.internetastronomia.it</a:t>
            </a:r>
          </a:p>
          <a:p>
            <a:pPr>
              <a:buNone/>
            </a:pPr>
            <a:endParaRPr lang="it-IT" sz="144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1) Storia dell’astronomia registrazioni su</a:t>
            </a:r>
          </a:p>
          <a:p>
            <a:pPr>
              <a:buNone/>
            </a:pP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 Radio </a:t>
            </a:r>
            <a:r>
              <a:rPr lang="it-IT" sz="14400" dirty="0" err="1" smtClean="0">
                <a:solidFill>
                  <a:srgbClr val="0070C0"/>
                </a:solidFill>
                <a:latin typeface="+mj-lt"/>
              </a:rPr>
              <a:t>Blue</a:t>
            </a: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 Point 104,800 </a:t>
            </a:r>
            <a:r>
              <a:rPr lang="it-IT" sz="14400" dirty="0" err="1" smtClean="0">
                <a:solidFill>
                  <a:srgbClr val="0070C0"/>
                </a:solidFill>
                <a:latin typeface="+mj-lt"/>
              </a:rPr>
              <a:t>Mhz</a:t>
            </a: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  </a:t>
            </a:r>
          </a:p>
          <a:p>
            <a:pPr>
              <a:buNone/>
            </a:pPr>
            <a:endParaRPr lang="it-IT" sz="56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it-IT" sz="14400" dirty="0" smtClean="0">
                <a:solidFill>
                  <a:srgbClr val="0070C0"/>
                </a:solidFill>
                <a:latin typeface="+mj-lt"/>
              </a:rPr>
              <a:t>2) Archeoastronomia</a:t>
            </a:r>
          </a:p>
          <a:p>
            <a:pPr>
              <a:buNone/>
            </a:pPr>
            <a:endParaRPr lang="it-IT" sz="14400" dirty="0" smtClean="0">
              <a:solidFill>
                <a:srgbClr val="0070C0"/>
              </a:solidFill>
              <a:latin typeface="+mj-lt"/>
            </a:endParaRPr>
          </a:p>
          <a:p>
            <a:pPr>
              <a:buNone/>
            </a:pPr>
            <a:r>
              <a:rPr lang="it-IT" sz="14400" u="sng" dirty="0" smtClean="0">
                <a:solidFill>
                  <a:srgbClr val="0070C0"/>
                </a:solidFill>
                <a:latin typeface="+mj-lt"/>
              </a:rPr>
              <a:t>Ebook </a:t>
            </a:r>
            <a:r>
              <a:rPr lang="it-IT" sz="14400" u="sng" dirty="0" err="1" smtClean="0">
                <a:solidFill>
                  <a:srgbClr val="0070C0"/>
                </a:solidFill>
                <a:latin typeface="+mj-lt"/>
              </a:rPr>
              <a:t>Kindle</a:t>
            </a:r>
            <a:r>
              <a:rPr lang="it-IT" sz="14400" u="sng" dirty="0" smtClean="0">
                <a:solidFill>
                  <a:srgbClr val="0070C0"/>
                </a:solidFill>
                <a:latin typeface="+mj-lt"/>
              </a:rPr>
              <a:t> Amazon- Collana tecnico</a:t>
            </a:r>
          </a:p>
          <a:p>
            <a:pPr>
              <a:buNone/>
            </a:pPr>
            <a:r>
              <a:rPr lang="it-IT" sz="14400" u="sng" dirty="0" smtClean="0">
                <a:solidFill>
                  <a:srgbClr val="0070C0"/>
                </a:solidFill>
                <a:latin typeface="+mj-lt"/>
              </a:rPr>
              <a:t>scientifica "J. C. Maxwell - G. Galilei”</a:t>
            </a:r>
            <a:endParaRPr lang="it-IT" sz="14400" u="sng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7192" y="214290"/>
            <a:ext cx="8286808" cy="857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4200" b="1" dirty="0" smtClean="0">
                <a:solidFill>
                  <a:srgbClr val="C00000"/>
                </a:solidFill>
              </a:rPr>
              <a:t>Stonehenge Inghilterra</a:t>
            </a:r>
          </a:p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5722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273050"/>
            <a:ext cx="7901014" cy="5853113"/>
          </a:xfrm>
        </p:spPr>
        <p:txBody>
          <a:bodyPr>
            <a:normAutofit fontScale="55000" lnSpcReduction="20000"/>
          </a:bodyPr>
          <a:lstStyle/>
          <a:p>
            <a:r>
              <a:rPr lang="it-IT" sz="5100" dirty="0" smtClean="0"/>
              <a:t>Costruita dal </a:t>
            </a:r>
            <a:r>
              <a:rPr lang="it-IT" sz="5100" b="1" dirty="0" smtClean="0"/>
              <a:t>3500 al 2000 a.c</a:t>
            </a:r>
            <a:r>
              <a:rPr lang="it-IT" sz="5100" dirty="0" smtClean="0"/>
              <a:t>.</a:t>
            </a:r>
          </a:p>
          <a:p>
            <a:endParaRPr lang="it-IT" sz="5100" dirty="0" smtClean="0"/>
          </a:p>
          <a:p>
            <a:r>
              <a:rPr lang="it-IT" sz="5100" dirty="0" smtClean="0"/>
              <a:t>verso il </a:t>
            </a:r>
            <a:r>
              <a:rPr lang="it-IT" sz="5100" b="1" dirty="0" smtClean="0"/>
              <a:t>1500 a.c. Stonehenge abbandonata</a:t>
            </a:r>
          </a:p>
          <a:p>
            <a:endParaRPr lang="it-IT" sz="3800" dirty="0" smtClean="0"/>
          </a:p>
          <a:p>
            <a:r>
              <a:rPr lang="it-IT" sz="5100" b="1" dirty="0" smtClean="0"/>
              <a:t>Italici/Celti</a:t>
            </a:r>
            <a:r>
              <a:rPr lang="it-IT" sz="5100" dirty="0" smtClean="0"/>
              <a:t> ecc. conquistarono quelle terre</a:t>
            </a:r>
          </a:p>
          <a:p>
            <a:endParaRPr lang="it-IT" sz="5100" dirty="0" smtClean="0"/>
          </a:p>
          <a:p>
            <a:r>
              <a:rPr lang="it-IT" sz="5100" b="1" dirty="0" smtClean="0"/>
              <a:t>armi in bronzo</a:t>
            </a:r>
            <a:r>
              <a:rPr lang="it-IT" sz="5100" dirty="0" smtClean="0"/>
              <a:t> addosso ai guerrieri.</a:t>
            </a:r>
          </a:p>
          <a:p>
            <a:endParaRPr lang="it-IT" sz="5100" dirty="0" smtClean="0"/>
          </a:p>
          <a:p>
            <a:r>
              <a:rPr lang="it-IT" sz="5100" dirty="0" smtClean="0"/>
              <a:t>abbandonata la </a:t>
            </a:r>
            <a:r>
              <a:rPr lang="it-IT" sz="5100" b="1" dirty="0" smtClean="0"/>
              <a:t>cremazione </a:t>
            </a:r>
            <a:r>
              <a:rPr lang="it-IT" sz="5100" dirty="0" smtClean="0"/>
              <a:t>e fu introdotta la </a:t>
            </a:r>
            <a:r>
              <a:rPr lang="it-IT" sz="5100" b="1" dirty="0" smtClean="0"/>
              <a:t>sepoltura tradizionale </a:t>
            </a:r>
            <a:r>
              <a:rPr lang="it-IT" sz="5100" dirty="0" smtClean="0"/>
              <a:t>dei corpi interi</a:t>
            </a:r>
          </a:p>
          <a:p>
            <a:endParaRPr lang="it-IT" sz="5100" dirty="0" smtClean="0"/>
          </a:p>
          <a:p>
            <a:r>
              <a:rPr lang="it-IT" sz="5100" dirty="0" smtClean="0"/>
              <a:t>La popolazione locale </a:t>
            </a:r>
            <a:r>
              <a:rPr lang="it-IT" sz="5100" b="1" dirty="0" smtClean="0"/>
              <a:t>scomparve</a:t>
            </a:r>
            <a:r>
              <a:rPr lang="it-IT" sz="5100" dirty="0" smtClean="0"/>
              <a:t> in breve tempo sostituita dalla nuova</a:t>
            </a:r>
          </a:p>
          <a:p>
            <a:pPr>
              <a:buNone/>
            </a:pPr>
            <a:endParaRPr lang="it-IT" sz="3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357166"/>
            <a:ext cx="8115328" cy="10001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900" b="1" dirty="0" smtClean="0">
                <a:solidFill>
                  <a:srgbClr val="C00000"/>
                </a:solidFill>
              </a:rPr>
              <a:t>Stonehenge – 3.500 – 2200 a.c.</a:t>
            </a:r>
            <a:endParaRPr lang="it-IT" sz="4900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Stoneheng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715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357166"/>
            <a:ext cx="8115328" cy="10001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100" b="1" dirty="0" smtClean="0">
                <a:solidFill>
                  <a:srgbClr val="C00000"/>
                </a:solidFill>
              </a:rPr>
              <a:t>Stonehenge</a:t>
            </a:r>
            <a:r>
              <a:rPr lang="it-IT" sz="3600" b="1" dirty="0" smtClean="0">
                <a:solidFill>
                  <a:srgbClr val="002060"/>
                </a:solidFill>
              </a:rPr>
              <a:t> – </a:t>
            </a:r>
            <a:r>
              <a:rPr lang="it-IT" sz="4100" b="1" dirty="0" smtClean="0">
                <a:solidFill>
                  <a:srgbClr val="C00000"/>
                </a:solidFill>
              </a:rPr>
              <a:t>modello</a:t>
            </a:r>
            <a:endParaRPr lang="it-IT" sz="4100" b="1" dirty="0">
              <a:solidFill>
                <a:srgbClr val="C00000"/>
              </a:solidFill>
            </a:endParaRPr>
          </a:p>
        </p:txBody>
      </p:sp>
      <p:pic>
        <p:nvPicPr>
          <p:cNvPr id="6" name="Immagine 5" descr="Alcune pietre di Stonehenge erano già lì prima dell'arrivo dell'uo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437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4414" y="642918"/>
            <a:ext cx="7472386" cy="100013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it-IT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4500" b="1" dirty="0" smtClean="0">
                <a:solidFill>
                  <a:srgbClr val="C00000"/>
                </a:solidFill>
              </a:rPr>
              <a:t>Sole sorge al solstizio invernale</a:t>
            </a:r>
            <a:endParaRPr lang="it-IT" sz="4500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Stonehenge Solstizio - Fotografie stock e altre immagini di Solstizio  d'estate - Solstizio d'estate, Stonehenge, Paganesimo - iStoc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35798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507</Words>
  <Application>Microsoft Office PowerPoint</Application>
  <PresentationFormat>Presentazione su schermo (4:3)</PresentationFormat>
  <Paragraphs>187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 Istituto Istruzione Superiore Guglielmo Marconi Civitavecchia </vt:lpstr>
      <vt:lpstr> </vt:lpstr>
      <vt:lpstr> </vt:lpstr>
      <vt:lpstr> </vt:lpstr>
      <vt:lpstr> </vt:lpstr>
      <vt:lpstr>Diapositiva 6</vt:lpstr>
      <vt:lpstr> </vt:lpstr>
      <vt:lpstr> </vt:lpstr>
      <vt:lpstr> </vt:lpstr>
      <vt:lpstr> </vt:lpstr>
      <vt:lpstr> </vt:lpstr>
      <vt:lpstr>Diapositiva 12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Ringraziamenti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INTERNETASTRONOMIA           ASTRONOMIA  COSMOLOGIA  TELESCOPI  FOTOGRAFIA   per astrofili, amanti del cielo stellato, studenti, docenti   aristarco2014@yahoo.com - emanuele.regina@virgilio.it     UN CALENDARIO CIVILE NEOLITICO? SITI MEGALITICI: Stonehenge – Callanish - Carnac – Newgrange Ing. Carlo Rossi Approfondimenti: www.internetastronomia.it:   1 - Registrazioni mensili del cielo del mese e della storia dell'astronomia su Radio Blue Point 104,800 Mhz - a cura di Maria Letizia La Noce e Carlo Rossi   2 - Archeoastronomia    Immagine riflessa nel pozzo di S. Cristina       STONEHENGE SITO MEGALITICO - INGHILTERRA</dc:title>
  <dc:creator>Mio</dc:creator>
  <cp:lastModifiedBy>simona</cp:lastModifiedBy>
  <cp:revision>45</cp:revision>
  <dcterms:created xsi:type="dcterms:W3CDTF">2023-05-07T16:01:39Z</dcterms:created>
  <dcterms:modified xsi:type="dcterms:W3CDTF">2023-05-10T08:59:03Z</dcterms:modified>
</cp:coreProperties>
</file>